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58544" y="3051163"/>
            <a:ext cx="777091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ejaVu Serif"/>
              </a:rPr>
              <a:t>Презентація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78858" y="4673650"/>
            <a:ext cx="97302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Цифровий ринок нерухомості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63666"/>
            <a:ext cx="213657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Барабаш А.В.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1474" y="8202780"/>
            <a:ext cx="77102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Дані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84884" y="8663666"/>
            <a:ext cx="247441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Онищенко О.А.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19449" y="8202780"/>
            <a:ext cx="180528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Інтерфейс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8003" y="8628803"/>
            <a:ext cx="245199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Коваленко В.П.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9573" y="8167918"/>
            <a:ext cx="194885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Алгоритми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53614" y="8628803"/>
            <a:ext cx="18476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Коганті К.К.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32667" y="8167918"/>
            <a:ext cx="208954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Архітектура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01517" y="8628803"/>
            <a:ext cx="228024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Васильєв М.В.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92241" y="8167918"/>
            <a:ext cx="149879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Винятки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84563" y="962025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42321"/>
            <a:ext cx="14337201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Оцінка альтернативних підходів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422661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7839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Порівнюючи наш вибір з іншими варіантами, ми могли б використати інші мови програмування чи фреймворки, такі як JavaScript з React для фронтенду, або Python з Django для бекенду. Ми також могли б використовувати базу даних на кшталт SQL для зберігання даних, замість файлів JSON та CSV.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36895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Однак ми обрали C# та WinForms .NET через їхню потужну підтримку десктопних додатків Windows, інтеграцію з Visual Studio та узгодженість з експертизою нашої команди. Файли JSON та CSV ми обрали через їхню простоту та легкість у використанні, а також здатність обробляти відносно невеликі обсяги даних, з якими ми плануємо працювати.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781691"/>
          <a:ext cx="16230600" cy="6476609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9057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Критерій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C#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JavaScript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086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Синтаксис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Статично типізований, потрібне явне оголошення типу даних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Динамічно типізований, не потребує попереднього оголошення типу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6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Швидкість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Швидкий завдяки ефективному компілятору та корисним функціям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Повільний, без функцій для прискорення коду, не найефективніший компілятор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6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Варіанти використання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Десктопні та консольні програми 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Інтерактивні веб-сторінки, створення ігор та анкет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Виявлення помилок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Помилки можуть бути виявлені під час кодування, зміни можуть бути внесені в будь-який момент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Помилки можна виявити лише під час виконання програми, для цього потрібно переглянути весь код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6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Розширення файлу 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.cs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.js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361851"/>
            <a:ext cx="14337201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Порівняння мов програмування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542191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70929"/>
          <a:ext cx="16230600" cy="7024788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8236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Критерій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Visual Studio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IntelliJ IDEA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5323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Інтерфейс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Зручний для користувача, краща підтримка коду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Багатий інструментарій, інтегровані інструменти для ефективної розробки програмного забезпечення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5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Зручність обслуговування коду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Краща, з можливістю генерувати початкову структуру коду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Добра, з підтримкою компанії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Можливість швидкої розробки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Присутня, економить час розробників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Частково присутня, в залежності від типу застосунку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Підтримка Linux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Не працює на Linux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Працює на Linux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79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Вартість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Безкоштовно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Не безкоштовно, але за розумними цінами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222400"/>
            <a:ext cx="14337201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Порівняння середовищ розробки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402740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03212"/>
            <a:ext cx="16230600" cy="3955678"/>
          </a:xfrm>
          <a:custGeom>
            <a:avLst/>
            <a:gdLst/>
            <a:ahLst/>
            <a:cxnLst/>
            <a:rect r="r" b="b" t="t" l="l"/>
            <a:pathLst>
              <a:path h="3955678" w="16230600">
                <a:moveTo>
                  <a:pt x="0" y="0"/>
                </a:moveTo>
                <a:lnTo>
                  <a:pt x="16230600" y="0"/>
                </a:lnTo>
                <a:lnTo>
                  <a:pt x="16230600" y="3955677"/>
                </a:lnTo>
                <a:lnTo>
                  <a:pt x="0" y="395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381" r="0" b="-873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49389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Функціональність нашого застосунку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5329729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7761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Наш цифровий ринок нерухомості пропонуватиме такі функції, як переліки об'єктів нерухомості, профілі користувачів, функції пошуку та сортування, а також безпечний процес укладання угод. Ми також впровадимо аутентифікацію та авторизацію користувачів, щоб забезпечити конфіденційність і безпеку даних користувачів.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03212"/>
            <a:ext cx="16230600" cy="3955678"/>
          </a:xfrm>
          <a:custGeom>
            <a:avLst/>
            <a:gdLst/>
            <a:ahLst/>
            <a:cxnLst/>
            <a:rect r="r" b="b" t="t" l="l"/>
            <a:pathLst>
              <a:path h="3955678" w="16230600">
                <a:moveTo>
                  <a:pt x="0" y="0"/>
                </a:moveTo>
                <a:lnTo>
                  <a:pt x="16230600" y="0"/>
                </a:lnTo>
                <a:lnTo>
                  <a:pt x="16230600" y="3955677"/>
                </a:lnTo>
                <a:lnTo>
                  <a:pt x="0" y="395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49" r="0" b="-866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4771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Інтерфейс нашого застосунку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532805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7761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Інтерфейс нашої програми буде розроблений таким чином, щоб бути зручним та інтуїтивно зрозумілим, з чіткою та стислою інформацією про кожен об'єкт нерухомості. Для створення інтерфейсу ми використаємо WinForms .NET, скориставшись його підтримкою перетягування візуальних елементів управління та легкою інтеграцією з Visual Studio.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46572"/>
            <a:ext cx="16154649" cy="7011728"/>
            <a:chOff x="0" y="0"/>
            <a:chExt cx="4254722" cy="18467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4722" cy="1846710"/>
            </a:xfrm>
            <a:custGeom>
              <a:avLst/>
              <a:gdLst/>
              <a:ahLst/>
              <a:cxnLst/>
              <a:rect r="r" b="b" t="t" l="l"/>
              <a:pathLst>
                <a:path h="1846710" w="4254722">
                  <a:moveTo>
                    <a:pt x="0" y="0"/>
                  </a:moveTo>
                  <a:lnTo>
                    <a:pt x="4254722" y="0"/>
                  </a:lnTo>
                  <a:lnTo>
                    <a:pt x="4254722" y="1846710"/>
                  </a:lnTo>
                  <a:lnTo>
                    <a:pt x="0" y="184671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54722" cy="19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61706" y="2246572"/>
            <a:ext cx="12321643" cy="7011728"/>
            <a:chOff x="0" y="0"/>
            <a:chExt cx="3245206" cy="18467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5206" cy="1846710"/>
            </a:xfrm>
            <a:custGeom>
              <a:avLst/>
              <a:gdLst/>
              <a:ahLst/>
              <a:cxnLst/>
              <a:rect r="r" b="b" t="t" l="l"/>
              <a:pathLst>
                <a:path h="1846710" w="3245206">
                  <a:moveTo>
                    <a:pt x="0" y="0"/>
                  </a:moveTo>
                  <a:lnTo>
                    <a:pt x="3245206" y="0"/>
                  </a:lnTo>
                  <a:lnTo>
                    <a:pt x="3245206" y="1846710"/>
                  </a:lnTo>
                  <a:lnTo>
                    <a:pt x="0" y="1846710"/>
                  </a:lnTo>
                  <a:close/>
                </a:path>
              </a:pathLst>
            </a:custGeom>
            <a:solidFill>
              <a:srgbClr val="EFEEE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245206" cy="19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Прототип майбутнього інтерфейсу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15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67759" y="2524685"/>
            <a:ext cx="3394884" cy="825002"/>
            <a:chOff x="0" y="0"/>
            <a:chExt cx="894126" cy="217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4126" cy="217284"/>
            </a:xfrm>
            <a:custGeom>
              <a:avLst/>
              <a:gdLst/>
              <a:ahLst/>
              <a:cxnLst/>
              <a:rect r="r" b="b" t="t" l="l"/>
              <a:pathLst>
                <a:path h="217284" w="894126">
                  <a:moveTo>
                    <a:pt x="108642" y="0"/>
                  </a:moveTo>
                  <a:lnTo>
                    <a:pt x="785484" y="0"/>
                  </a:lnTo>
                  <a:cubicBezTo>
                    <a:pt x="814297" y="0"/>
                    <a:pt x="841931" y="11446"/>
                    <a:pt x="862305" y="31821"/>
                  </a:cubicBezTo>
                  <a:cubicBezTo>
                    <a:pt x="882680" y="52195"/>
                    <a:pt x="894126" y="79829"/>
                    <a:pt x="894126" y="108642"/>
                  </a:cubicBezTo>
                  <a:lnTo>
                    <a:pt x="894126" y="108642"/>
                  </a:lnTo>
                  <a:cubicBezTo>
                    <a:pt x="894126" y="168644"/>
                    <a:pt x="845485" y="217284"/>
                    <a:pt x="785484" y="217284"/>
                  </a:cubicBezTo>
                  <a:lnTo>
                    <a:pt x="108642" y="217284"/>
                  </a:lnTo>
                  <a:cubicBezTo>
                    <a:pt x="79829" y="217284"/>
                    <a:pt x="52195" y="205838"/>
                    <a:pt x="31821" y="185464"/>
                  </a:cubicBezTo>
                  <a:cubicBezTo>
                    <a:pt x="11446" y="165090"/>
                    <a:pt x="0" y="137456"/>
                    <a:pt x="0" y="108642"/>
                  </a:cubicBezTo>
                  <a:lnTo>
                    <a:pt x="0" y="108642"/>
                  </a:lnTo>
                  <a:cubicBezTo>
                    <a:pt x="0" y="79829"/>
                    <a:pt x="11446" y="52195"/>
                    <a:pt x="31821" y="31821"/>
                  </a:cubicBezTo>
                  <a:cubicBezTo>
                    <a:pt x="52195" y="11446"/>
                    <a:pt x="79829" y="0"/>
                    <a:pt x="108642" y="0"/>
                  </a:cubicBezTo>
                  <a:close/>
                </a:path>
              </a:pathLst>
            </a:custGeom>
            <a:solidFill>
              <a:srgbClr val="2B2D2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94126" cy="27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26194" y="2684456"/>
            <a:ext cx="25980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Ринок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27763" y="3583517"/>
            <a:ext cx="3394884" cy="825002"/>
            <a:chOff x="0" y="0"/>
            <a:chExt cx="894126" cy="217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4126" cy="217284"/>
            </a:xfrm>
            <a:custGeom>
              <a:avLst/>
              <a:gdLst/>
              <a:ahLst/>
              <a:cxnLst/>
              <a:rect r="r" b="b" t="t" l="l"/>
              <a:pathLst>
                <a:path h="217284" w="894126">
                  <a:moveTo>
                    <a:pt x="108642" y="0"/>
                  </a:moveTo>
                  <a:lnTo>
                    <a:pt x="785484" y="0"/>
                  </a:lnTo>
                  <a:cubicBezTo>
                    <a:pt x="814297" y="0"/>
                    <a:pt x="841931" y="11446"/>
                    <a:pt x="862305" y="31821"/>
                  </a:cubicBezTo>
                  <a:cubicBezTo>
                    <a:pt x="882680" y="52195"/>
                    <a:pt x="894126" y="79829"/>
                    <a:pt x="894126" y="108642"/>
                  </a:cubicBezTo>
                  <a:lnTo>
                    <a:pt x="894126" y="108642"/>
                  </a:lnTo>
                  <a:cubicBezTo>
                    <a:pt x="894126" y="168644"/>
                    <a:pt x="845485" y="217284"/>
                    <a:pt x="785484" y="217284"/>
                  </a:cubicBezTo>
                  <a:lnTo>
                    <a:pt x="108642" y="217284"/>
                  </a:lnTo>
                  <a:cubicBezTo>
                    <a:pt x="79829" y="217284"/>
                    <a:pt x="52195" y="205838"/>
                    <a:pt x="31821" y="185464"/>
                  </a:cubicBezTo>
                  <a:cubicBezTo>
                    <a:pt x="11446" y="165090"/>
                    <a:pt x="0" y="137456"/>
                    <a:pt x="0" y="108642"/>
                  </a:cubicBezTo>
                  <a:lnTo>
                    <a:pt x="0" y="108642"/>
                  </a:lnTo>
                  <a:cubicBezTo>
                    <a:pt x="0" y="79829"/>
                    <a:pt x="11446" y="52195"/>
                    <a:pt x="31821" y="31821"/>
                  </a:cubicBezTo>
                  <a:cubicBezTo>
                    <a:pt x="52195" y="11446"/>
                    <a:pt x="79829" y="0"/>
                    <a:pt x="108642" y="0"/>
                  </a:cubicBezTo>
                  <a:close/>
                </a:path>
              </a:pathLst>
            </a:custGeom>
            <a:solidFill>
              <a:srgbClr val="2B2D2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94126" cy="27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6194" y="3743288"/>
            <a:ext cx="25980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Розробники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27763" y="4646644"/>
            <a:ext cx="3394884" cy="825002"/>
            <a:chOff x="0" y="0"/>
            <a:chExt cx="894126" cy="2172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4126" cy="217284"/>
            </a:xfrm>
            <a:custGeom>
              <a:avLst/>
              <a:gdLst/>
              <a:ahLst/>
              <a:cxnLst/>
              <a:rect r="r" b="b" t="t" l="l"/>
              <a:pathLst>
                <a:path h="217284" w="894126">
                  <a:moveTo>
                    <a:pt x="108642" y="0"/>
                  </a:moveTo>
                  <a:lnTo>
                    <a:pt x="785484" y="0"/>
                  </a:lnTo>
                  <a:cubicBezTo>
                    <a:pt x="814297" y="0"/>
                    <a:pt x="841931" y="11446"/>
                    <a:pt x="862305" y="31821"/>
                  </a:cubicBezTo>
                  <a:cubicBezTo>
                    <a:pt x="882680" y="52195"/>
                    <a:pt x="894126" y="79829"/>
                    <a:pt x="894126" y="108642"/>
                  </a:cubicBezTo>
                  <a:lnTo>
                    <a:pt x="894126" y="108642"/>
                  </a:lnTo>
                  <a:cubicBezTo>
                    <a:pt x="894126" y="168644"/>
                    <a:pt x="845485" y="217284"/>
                    <a:pt x="785484" y="217284"/>
                  </a:cubicBezTo>
                  <a:lnTo>
                    <a:pt x="108642" y="217284"/>
                  </a:lnTo>
                  <a:cubicBezTo>
                    <a:pt x="79829" y="217284"/>
                    <a:pt x="52195" y="205838"/>
                    <a:pt x="31821" y="185464"/>
                  </a:cubicBezTo>
                  <a:cubicBezTo>
                    <a:pt x="11446" y="165090"/>
                    <a:pt x="0" y="137456"/>
                    <a:pt x="0" y="108642"/>
                  </a:cubicBezTo>
                  <a:lnTo>
                    <a:pt x="0" y="108642"/>
                  </a:lnTo>
                  <a:cubicBezTo>
                    <a:pt x="0" y="79829"/>
                    <a:pt x="11446" y="52195"/>
                    <a:pt x="31821" y="31821"/>
                  </a:cubicBezTo>
                  <a:cubicBezTo>
                    <a:pt x="52195" y="11446"/>
                    <a:pt x="79829" y="0"/>
                    <a:pt x="108642" y="0"/>
                  </a:cubicBezTo>
                  <a:close/>
                </a:path>
              </a:pathLst>
            </a:custGeom>
            <a:solidFill>
              <a:srgbClr val="2B2D2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94126" cy="27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26194" y="4806415"/>
            <a:ext cx="25980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Інформація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27763" y="8201399"/>
            <a:ext cx="3394884" cy="825002"/>
            <a:chOff x="0" y="0"/>
            <a:chExt cx="894126" cy="2172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4126" cy="217284"/>
            </a:xfrm>
            <a:custGeom>
              <a:avLst/>
              <a:gdLst/>
              <a:ahLst/>
              <a:cxnLst/>
              <a:rect r="r" b="b" t="t" l="l"/>
              <a:pathLst>
                <a:path h="217284" w="894126">
                  <a:moveTo>
                    <a:pt x="108642" y="0"/>
                  </a:moveTo>
                  <a:lnTo>
                    <a:pt x="785484" y="0"/>
                  </a:lnTo>
                  <a:cubicBezTo>
                    <a:pt x="814297" y="0"/>
                    <a:pt x="841931" y="11446"/>
                    <a:pt x="862305" y="31821"/>
                  </a:cubicBezTo>
                  <a:cubicBezTo>
                    <a:pt x="882680" y="52195"/>
                    <a:pt x="894126" y="79829"/>
                    <a:pt x="894126" y="108642"/>
                  </a:cubicBezTo>
                  <a:lnTo>
                    <a:pt x="894126" y="108642"/>
                  </a:lnTo>
                  <a:cubicBezTo>
                    <a:pt x="894126" y="168644"/>
                    <a:pt x="845485" y="217284"/>
                    <a:pt x="785484" y="217284"/>
                  </a:cubicBezTo>
                  <a:lnTo>
                    <a:pt x="108642" y="217284"/>
                  </a:lnTo>
                  <a:cubicBezTo>
                    <a:pt x="79829" y="217284"/>
                    <a:pt x="52195" y="205838"/>
                    <a:pt x="31821" y="185464"/>
                  </a:cubicBezTo>
                  <a:cubicBezTo>
                    <a:pt x="11446" y="165090"/>
                    <a:pt x="0" y="137456"/>
                    <a:pt x="0" y="108642"/>
                  </a:cubicBezTo>
                  <a:lnTo>
                    <a:pt x="0" y="108642"/>
                  </a:lnTo>
                  <a:cubicBezTo>
                    <a:pt x="0" y="79829"/>
                    <a:pt x="11446" y="52195"/>
                    <a:pt x="31821" y="31821"/>
                  </a:cubicBezTo>
                  <a:cubicBezTo>
                    <a:pt x="52195" y="11446"/>
                    <a:pt x="79829" y="0"/>
                    <a:pt x="108642" y="0"/>
                  </a:cubicBezTo>
                  <a:close/>
                </a:path>
              </a:pathLst>
            </a:custGeom>
            <a:solidFill>
              <a:srgbClr val="2B2D2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94126" cy="27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26194" y="8361170"/>
            <a:ext cx="25980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Профіль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51125" y="2467535"/>
            <a:ext cx="479935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22222"/>
                </a:solidFill>
                <a:latin typeface="Canva Sans Bold"/>
              </a:rPr>
              <a:t>Назва сторінки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86495" y="4647536"/>
            <a:ext cx="4799355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22222"/>
                </a:solidFill>
                <a:latin typeface="Canva Sans Bold"/>
              </a:rPr>
              <a:t>Зміст сторінки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03212"/>
            <a:ext cx="16230600" cy="3955678"/>
          </a:xfrm>
          <a:custGeom>
            <a:avLst/>
            <a:gdLst/>
            <a:ahLst/>
            <a:cxnLst/>
            <a:rect r="r" b="b" t="t" l="l"/>
            <a:pathLst>
              <a:path h="3955678" w="16230600">
                <a:moveTo>
                  <a:pt x="0" y="0"/>
                </a:moveTo>
                <a:lnTo>
                  <a:pt x="16230600" y="0"/>
                </a:lnTo>
                <a:lnTo>
                  <a:pt x="16230600" y="3955677"/>
                </a:lnTo>
                <a:lnTo>
                  <a:pt x="0" y="395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49" r="0" b="-866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04886"/>
            <a:ext cx="16230600" cy="3952328"/>
          </a:xfrm>
          <a:custGeom>
            <a:avLst/>
            <a:gdLst/>
            <a:ahLst/>
            <a:cxnLst/>
            <a:rect r="r" b="b" t="t" l="l"/>
            <a:pathLst>
              <a:path h="3952328" w="16230600">
                <a:moveTo>
                  <a:pt x="0" y="0"/>
                </a:moveTo>
                <a:lnTo>
                  <a:pt x="16230600" y="0"/>
                </a:lnTo>
                <a:lnTo>
                  <a:pt x="16230600" y="3952329"/>
                </a:lnTo>
                <a:lnTo>
                  <a:pt x="0" y="395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886" r="0" b="-868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14771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розробки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48250" y="532805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27761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 наступних слайдах буде детально описано конкретні завдання, які виконував кожен розробник, код, який він написав, а також конкретні технології та інструменти, які він використовував. Це дозволить отримати повне уявлення про процес розробки та внесок кожного учасника команди.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роботи з даними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2810"/>
            <a:ext cx="159558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Текст...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роботи з даними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2810"/>
            <a:ext cx="159558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Код...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обробки виключних ситуацій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2810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Було розроблено складний публічний статичний клас під назвою ExceptionManager. Цей клас містить методи обробки помилок та виведення інформаційних або підтверджуючих вікон.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9892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Цей клас використовується в усьому додатку, інкапсулюючи різні частини нашого коду в блоки перехоплення винятків. Це дозволяє нам відслідковувати будь-які можливі виключні ситуації під час їх виникнення та обробляти їх належним чином.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876733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Клас ExceptionManager є ключовою частиною архітектури нашого застосунку, гарантуючи, що будь-які помилки, які виникають, будуть оброблятися коректно, а користувач буде поінформований про те, що відбувається в застосунку.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3766173"/>
          </a:xfrm>
          <a:custGeom>
            <a:avLst/>
            <a:gdLst/>
            <a:ahLst/>
            <a:cxnLst/>
            <a:rect r="r" b="b" t="t" l="l"/>
            <a:pathLst>
              <a:path h="3766173" w="16230600">
                <a:moveTo>
                  <a:pt x="0" y="0"/>
                </a:moveTo>
                <a:lnTo>
                  <a:pt x="16230600" y="0"/>
                </a:lnTo>
                <a:lnTo>
                  <a:pt x="16230600" y="3766173"/>
                </a:lnTo>
                <a:lnTo>
                  <a:pt x="0" y="376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417" r="0" b="-1248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99374"/>
            <a:ext cx="7271842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Постановка задачі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84563" y="5379714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44945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Проблема, яку ми розглядаємо, полягає у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складності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та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неефективності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традиційних методів здійснення операцій з нерухомістю.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077835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Наша мета - створити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цифрову платформу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для ринку нерухомості, яка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спростить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і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прискорить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процес купівлі-продажу нерухомості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97636"/>
            <a:ext cx="16230600" cy="6115878"/>
          </a:xfrm>
          <a:custGeom>
            <a:avLst/>
            <a:gdLst/>
            <a:ahLst/>
            <a:cxnLst/>
            <a:rect r="r" b="b" t="t" l="l"/>
            <a:pathLst>
              <a:path h="6115878" w="16230600">
                <a:moveTo>
                  <a:pt x="0" y="0"/>
                </a:moveTo>
                <a:lnTo>
                  <a:pt x="16230600" y="0"/>
                </a:lnTo>
                <a:lnTo>
                  <a:pt x="16230600" y="6115879"/>
                </a:lnTo>
                <a:lnTo>
                  <a:pt x="0" y="611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68710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обробки винятків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549050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67864"/>
            <a:ext cx="16230600" cy="6315179"/>
          </a:xfrm>
          <a:custGeom>
            <a:avLst/>
            <a:gdLst/>
            <a:ahLst/>
            <a:cxnLst/>
            <a:rect r="r" b="b" t="t" l="l"/>
            <a:pathLst>
              <a:path h="6315179" w="16230600">
                <a:moveTo>
                  <a:pt x="0" y="0"/>
                </a:moveTo>
                <a:lnTo>
                  <a:pt x="16230600" y="0"/>
                </a:lnTo>
                <a:lnTo>
                  <a:pt x="16230600" y="6315179"/>
                </a:lnTo>
                <a:lnTo>
                  <a:pt x="0" y="631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99182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обробки винятків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47952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86616"/>
            <a:ext cx="16230600" cy="5545455"/>
          </a:xfrm>
          <a:custGeom>
            <a:avLst/>
            <a:gdLst/>
            <a:ahLst/>
            <a:cxnLst/>
            <a:rect r="r" b="b" t="t" l="l"/>
            <a:pathLst>
              <a:path h="5545455" w="16230600">
                <a:moveTo>
                  <a:pt x="0" y="0"/>
                </a:moveTo>
                <a:lnTo>
                  <a:pt x="16230600" y="0"/>
                </a:lnTo>
                <a:lnTo>
                  <a:pt x="16230600" y="5545455"/>
                </a:lnTo>
                <a:lnTo>
                  <a:pt x="0" y="5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50154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обробки винятків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30494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розробки алгоритмів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2810"/>
            <a:ext cx="159558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Текст...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алгоритмів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57775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2810"/>
            <a:ext cx="159558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Код...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1921765"/>
          </a:xfrm>
          <a:custGeom>
            <a:avLst/>
            <a:gdLst/>
            <a:ahLst/>
            <a:cxnLst/>
            <a:rect r="r" b="b" t="t" l="l"/>
            <a:pathLst>
              <a:path h="1921765" w="16230600">
                <a:moveTo>
                  <a:pt x="0" y="0"/>
                </a:moveTo>
                <a:lnTo>
                  <a:pt x="16230600" y="0"/>
                </a:lnTo>
                <a:lnTo>
                  <a:pt x="16230600" y="1921765"/>
                </a:lnTo>
                <a:lnTo>
                  <a:pt x="0" y="1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7815" r="0" b="-2078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6208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334242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14775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При розробці інтерфейсу програми на мові Winforms C# основну увагу було приділено зручності, дружності та простоті використання. Інтерфейс було реалізовано з використанням найкращих практик дизайну, таких як поєднання кольорів, контрастності, інтервалів та візуальної ієрархії.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877685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Результатом роботи над інтерфейсом став інтуїтивно зрозумілий та зручний дизайн, який покращує взаємодію з користувачем. Використання найкращих практик дизайну гарантує, що інтерфейс є не лише естетично привабливим, але й має високу функціональність та зручність навігації.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9121259"/>
          </a:xfrm>
          <a:custGeom>
            <a:avLst/>
            <a:gdLst/>
            <a:ahLst/>
            <a:cxnLst/>
            <a:rect r="r" b="b" t="t" l="l"/>
            <a:pathLst>
              <a:path h="9121259" w="16230600">
                <a:moveTo>
                  <a:pt x="0" y="0"/>
                </a:moveTo>
                <a:lnTo>
                  <a:pt x="16230600" y="0"/>
                </a:lnTo>
                <a:lnTo>
                  <a:pt x="16230600" y="9121259"/>
                </a:lnTo>
                <a:lnTo>
                  <a:pt x="0" y="912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92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463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9121259"/>
          </a:xfrm>
          <a:custGeom>
            <a:avLst/>
            <a:gdLst/>
            <a:ahLst/>
            <a:cxnLst/>
            <a:rect r="r" b="b" t="t" l="l"/>
            <a:pathLst>
              <a:path h="9121259" w="16230600">
                <a:moveTo>
                  <a:pt x="0" y="0"/>
                </a:moveTo>
                <a:lnTo>
                  <a:pt x="16230600" y="0"/>
                </a:lnTo>
                <a:lnTo>
                  <a:pt x="16230600" y="9121259"/>
                </a:lnTo>
                <a:lnTo>
                  <a:pt x="0" y="912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92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463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9121259"/>
          </a:xfrm>
          <a:custGeom>
            <a:avLst/>
            <a:gdLst/>
            <a:ahLst/>
            <a:cxnLst/>
            <a:rect r="r" b="b" t="t" l="l"/>
            <a:pathLst>
              <a:path h="9121259" w="16230600">
                <a:moveTo>
                  <a:pt x="0" y="0"/>
                </a:moveTo>
                <a:lnTo>
                  <a:pt x="16230600" y="0"/>
                </a:lnTo>
                <a:lnTo>
                  <a:pt x="16230600" y="9121259"/>
                </a:lnTo>
                <a:lnTo>
                  <a:pt x="0" y="912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92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463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9121259"/>
          </a:xfrm>
          <a:custGeom>
            <a:avLst/>
            <a:gdLst/>
            <a:ahLst/>
            <a:cxnLst/>
            <a:rect r="r" b="b" t="t" l="l"/>
            <a:pathLst>
              <a:path h="9121259" w="16230600">
                <a:moveTo>
                  <a:pt x="0" y="0"/>
                </a:moveTo>
                <a:lnTo>
                  <a:pt x="16230600" y="0"/>
                </a:lnTo>
                <a:lnTo>
                  <a:pt x="16230600" y="9121259"/>
                </a:lnTo>
                <a:lnTo>
                  <a:pt x="0" y="912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92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463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2741469"/>
          </a:xfrm>
          <a:custGeom>
            <a:avLst/>
            <a:gdLst/>
            <a:ahLst/>
            <a:cxnLst/>
            <a:rect r="r" b="b" t="t" l="l"/>
            <a:pathLst>
              <a:path h="2741469" w="16230600">
                <a:moveTo>
                  <a:pt x="0" y="0"/>
                </a:moveTo>
                <a:lnTo>
                  <a:pt x="16230600" y="0"/>
                </a:lnTo>
                <a:lnTo>
                  <a:pt x="16230600" y="2741469"/>
                </a:lnTo>
                <a:lnTo>
                  <a:pt x="0" y="2741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177" r="0" b="-1589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43471"/>
            <a:ext cx="864959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Існуючі альтернативи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84563" y="4323811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57844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Незважаючи на те, що вже існують цифрові платформи для операцій з нерухомістю, такі як Realtor.com та Airbnb, наша платформа має на меті усунути їхні недоліки та посилити їхні сильні сторони.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477760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 наступних слайдах ми розглянемо системи Realtor.com та Airbnb більш детально, визначимо їхні переваги та недоліки, щоб зрештою обрати прототип для нашого власного застосунку.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54364"/>
            <a:ext cx="16230600" cy="7882977"/>
          </a:xfrm>
          <a:custGeom>
            <a:avLst/>
            <a:gdLst/>
            <a:ahLst/>
            <a:cxnLst/>
            <a:rect r="r" b="b" t="t" l="l"/>
            <a:pathLst>
              <a:path h="7882977" w="16230600">
                <a:moveTo>
                  <a:pt x="0" y="0"/>
                </a:moveTo>
                <a:lnTo>
                  <a:pt x="16230600" y="0"/>
                </a:lnTo>
                <a:lnTo>
                  <a:pt x="16230600" y="7882977"/>
                </a:lnTo>
                <a:lnTo>
                  <a:pt x="0" y="788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4884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Код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725224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13506"/>
            <a:ext cx="16230600" cy="8481123"/>
          </a:xfrm>
          <a:custGeom>
            <a:avLst/>
            <a:gdLst/>
            <a:ahLst/>
            <a:cxnLst/>
            <a:rect r="r" b="b" t="t" l="l"/>
            <a:pathLst>
              <a:path h="8481123" w="16230600">
                <a:moveTo>
                  <a:pt x="0" y="0"/>
                </a:moveTo>
                <a:lnTo>
                  <a:pt x="16230600" y="0"/>
                </a:lnTo>
                <a:lnTo>
                  <a:pt x="16230600" y="8481123"/>
                </a:lnTo>
                <a:lnTo>
                  <a:pt x="0" y="8481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287596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Код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467936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3117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Висновки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61151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6107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Наша команда успішно розробила додаток цифрового ринку нерухомості, який вигідно вирізняється на ринку. Ми обрали C# та WinForms .NET через їхню потужну підтримку десктопних додатків Windows та сумісність з експертизою нашої команди. Visual Studio була обрана за її комплексне середовище розробки та надійну підтримку C#.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7036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Кожен розробник виконав конкретні завдання, написав власний код і використав конкретні технології та інструменти. Це призвело до комплексного та ефективного процесу розробки. Ми щиро вдячні за цей досвід і віримо, що він стане в нагоді нам у майбутньому навчанні та кар'єрі.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71164"/>
            <a:ext cx="864959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Realtor.com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84563" y="1851504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31334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Realtor.com - популярна цифрова платформа для операцій з нерухомістю. Вона пропонує широкий спектр функцій, включаючи велику кількість оголошень, передові алгоритми пошуку та сортування, автентифікацію користувачів, а також детальні описи та фотографії об'єктів нерухомості.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68035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Переваги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Велика база даних, просунуті алгоритми пошуку, авторизація користувачів, детальні описи об'єктів нерухомості.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86625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Недоліки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Складний інтерфейс, недостатня зручність для користувача, складність у розумінні ціноутворення на нерухомість.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2405" y="2232524"/>
            <a:ext cx="7712158" cy="7025776"/>
          </a:xfrm>
          <a:custGeom>
            <a:avLst/>
            <a:gdLst/>
            <a:ahLst/>
            <a:cxnLst/>
            <a:rect r="r" b="b" t="t" l="l"/>
            <a:pathLst>
              <a:path h="7025776" w="7712158">
                <a:moveTo>
                  <a:pt x="0" y="0"/>
                </a:moveTo>
                <a:lnTo>
                  <a:pt x="7712158" y="0"/>
                </a:lnTo>
                <a:lnTo>
                  <a:pt x="7712158" y="7025776"/>
                </a:lnTo>
                <a:lnTo>
                  <a:pt x="0" y="702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32524"/>
            <a:ext cx="7712158" cy="7025776"/>
          </a:xfrm>
          <a:custGeom>
            <a:avLst/>
            <a:gdLst/>
            <a:ahLst/>
            <a:cxnLst/>
            <a:rect r="r" b="b" t="t" l="l"/>
            <a:pathLst>
              <a:path h="7025776" w="7712158">
                <a:moveTo>
                  <a:pt x="0" y="0"/>
                </a:moveTo>
                <a:lnTo>
                  <a:pt x="7712158" y="0"/>
                </a:lnTo>
                <a:lnTo>
                  <a:pt x="7712158" y="7025776"/>
                </a:lnTo>
                <a:lnTo>
                  <a:pt x="0" y="7025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9904652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Інтерфейс Realtor.com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84563" y="1104265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6167"/>
            <a:ext cx="864959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Airbnb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84563" y="1366507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92238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Airbnb - це цифрова платформа нерухомості, яка спеціалізується на короткостроковій оренді. Вона пропонує широкий спектр функцій, включаючи обширну базу оголошень про нерухомість, вдосконалені алгоритми пошуку та сортування, аутентифікацію та авторизацію користувачів, а також детальні описи та фотографії об'єктів нерухомості.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07056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Переваги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Велика база даних, розширені алгоритми пошуку, аутентифікація користувачів, детальні описи об'єктів нерухомості.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25646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Недоліки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Недостатня прозорість процесу укладання угод, складність у розумінні ціноутворення на нерухомість, складний інтерфейс для деяких користувачів.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32524"/>
            <a:ext cx="7712158" cy="7025776"/>
          </a:xfrm>
          <a:custGeom>
            <a:avLst/>
            <a:gdLst/>
            <a:ahLst/>
            <a:cxnLst/>
            <a:rect r="r" b="b" t="t" l="l"/>
            <a:pathLst>
              <a:path h="7025776" w="7712158">
                <a:moveTo>
                  <a:pt x="0" y="0"/>
                </a:moveTo>
                <a:lnTo>
                  <a:pt x="7712158" y="0"/>
                </a:lnTo>
                <a:lnTo>
                  <a:pt x="7712158" y="7025776"/>
                </a:lnTo>
                <a:lnTo>
                  <a:pt x="0" y="702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2405" y="2232524"/>
            <a:ext cx="7712158" cy="7025776"/>
          </a:xfrm>
          <a:custGeom>
            <a:avLst/>
            <a:gdLst/>
            <a:ahLst/>
            <a:cxnLst/>
            <a:rect r="r" b="b" t="t" l="l"/>
            <a:pathLst>
              <a:path h="7025776" w="7712158">
                <a:moveTo>
                  <a:pt x="0" y="0"/>
                </a:moveTo>
                <a:lnTo>
                  <a:pt x="7712158" y="0"/>
                </a:lnTo>
                <a:lnTo>
                  <a:pt x="7712158" y="7025776"/>
                </a:lnTo>
                <a:lnTo>
                  <a:pt x="0" y="7025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9904652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Інтерфейс Airbnb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84563" y="1104265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80803"/>
            <a:ext cx="16230600" cy="1946273"/>
          </a:xfrm>
          <a:custGeom>
            <a:avLst/>
            <a:gdLst/>
            <a:ahLst/>
            <a:cxnLst/>
            <a:rect r="r" b="b" t="t" l="l"/>
            <a:pathLst>
              <a:path h="1946273" w="16230600">
                <a:moveTo>
                  <a:pt x="0" y="0"/>
                </a:moveTo>
                <a:lnTo>
                  <a:pt x="16230600" y="0"/>
                </a:lnTo>
                <a:lnTo>
                  <a:pt x="16230600" y="1946273"/>
                </a:lnTo>
                <a:lnTo>
                  <a:pt x="0" y="1946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707" r="0" b="-7258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82238"/>
            <a:ext cx="11030220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Вибір Airbnb як прототипу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84563" y="2962578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78471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Як прототип для нашого проєкту ми обрали Airbnb завдяки його зручному інтерфейсу, ефективним фільтрам та підтримці української мови інтерфейсу. Ці особливості роблять його більш доступною та ефективною платформою для користувачів.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81224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Обравши Airbnb в якості прототипу, ми прагнемо створити платформу, яка буде не лише ефективною та зручною для користувачів, але й відкритою та доступною для всіх. Ми віримо, що, вивчаючи сильні сторони Airbnb, ми зможемо розробити платформу, яка відповідатиме потребам наших користувачів і вигідно вирізнятиметься на ринку.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62055"/>
            <a:ext cx="16230600" cy="2234354"/>
          </a:xfrm>
          <a:custGeom>
            <a:avLst/>
            <a:gdLst/>
            <a:ahLst/>
            <a:cxnLst/>
            <a:rect r="r" b="b" t="t" l="l"/>
            <a:pathLst>
              <a:path h="2234354" w="16230600">
                <a:moveTo>
                  <a:pt x="0" y="0"/>
                </a:moveTo>
                <a:lnTo>
                  <a:pt x="16230600" y="0"/>
                </a:lnTo>
                <a:lnTo>
                  <a:pt x="16230600" y="2234354"/>
                </a:lnTo>
                <a:lnTo>
                  <a:pt x="0" y="2234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593" r="0" b="-2316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51572"/>
            <a:ext cx="11030220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Огляд засобів розробки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84563" y="3131912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47804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Для розробки застосунку було обрано мову C# та WinForms .NET для інтерфейсу, роботу в Visual Studio та використання файлів JSON та CSV для зберігання даних.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152910"/>
            <a:ext cx="15955863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Ці технології були обрані тому, що всі вони, при використанні в поєднанні одна з одною, забезпечують комплексну гнучку основу для побудови нашого застосунку. У той же час, такі технології можуть бути не настільки легко масштабованими, як інші варіанти, наприклад, база даних, або не настільки сучасними, як вибір іншого фреймворку для користувацького інтерфейсу.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DAF1n2EO-gQ</dc:identifier>
  <dcterms:modified xsi:type="dcterms:W3CDTF">2011-08-01T06:04:30Z</dcterms:modified>
  <cp:revision>1</cp:revision>
  <dc:title>Презентація курсового проєкту - Цифровий ринок нерухомості</dc:title>
</cp:coreProperties>
</file>